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  <p:sldId id="259" r:id="rId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D5AB"/>
    <a:srgbClr val="CC3300"/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D1AF33-A592-438A-BC72-99373C9431E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695468-8E27-4B3F-BA25-E0AF8BC4EDA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3372C7-3EF6-4F65-8EAB-45BEA8BA0C3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5BAE49-6B9F-441E-989E-984886C6F9A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059189-DD20-464F-A693-381FD28EA2E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8506F7-08BE-4518-87E1-4328B9866B5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D68C8A-211B-4D9D-8B5C-0FD8045BFEE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B06A08-A4C6-4997-B380-A18C79FF94B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FC5DA1-E75E-4547-B7E7-2F9FB2D94E3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0E5425-8CD0-418A-803C-AB4AAF8D258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0B525B-21D3-4EFF-88CB-8A3CA289030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F801B4F-B43D-427D-84FD-CA6FA06D3241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820738"/>
          </a:xfrm>
        </p:spPr>
        <p:txBody>
          <a:bodyPr/>
          <a:lstStyle/>
          <a:p>
            <a:r>
              <a:rPr lang="es-ES" b="1">
                <a:solidFill>
                  <a:srgbClr val="000066"/>
                </a:solidFill>
              </a:rPr>
              <a:t>LAS ORACIONES PASIVAS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5435600" y="5734050"/>
            <a:ext cx="31686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s-ES" sz="1200" b="1">
                <a:solidFill>
                  <a:srgbClr val="CC3300"/>
                </a:solidFill>
              </a:rPr>
              <a:t> </a:t>
            </a:r>
            <a:endParaRPr lang="es-ES" sz="1200" b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620713"/>
            <a:ext cx="7772400" cy="1470025"/>
          </a:xfrm>
        </p:spPr>
        <p:txBody>
          <a:bodyPr/>
          <a:lstStyle/>
          <a:p>
            <a:r>
              <a:rPr lang="es-ES"/>
              <a:t>El policía detiene al ladrón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51050" y="2565400"/>
            <a:ext cx="647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/>
              <a:t>SN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4211638" y="1844675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/>
              <a:t>V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5867400" y="1916113"/>
            <a:ext cx="1800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/>
              <a:t>Sprep/ CD</a:t>
            </a: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1116013" y="2492375"/>
            <a:ext cx="26654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3895725" y="1773238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5695950" y="1773238"/>
            <a:ext cx="2160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5335588" y="2565400"/>
            <a:ext cx="647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/>
              <a:t>SV</a:t>
            </a:r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>
            <a:off x="3895725" y="2492375"/>
            <a:ext cx="4032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84" name="AutoShape 12"/>
          <p:cNvSpPr>
            <a:spLocks/>
          </p:cNvSpPr>
          <p:nvPr/>
        </p:nvSpPr>
        <p:spPr bwMode="auto">
          <a:xfrm rot="5400000">
            <a:off x="6488906" y="-243680"/>
            <a:ext cx="720725" cy="2449512"/>
          </a:xfrm>
          <a:prstGeom prst="leftBrace">
            <a:avLst>
              <a:gd name="adj1" fmla="val 28322"/>
              <a:gd name="adj2" fmla="val 5113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6992938" y="333375"/>
            <a:ext cx="1798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/>
              <a:t>lo detuvo</a:t>
            </a:r>
          </a:p>
        </p:txBody>
      </p:sp>
      <p:sp>
        <p:nvSpPr>
          <p:cNvPr id="3092" name="Line 20"/>
          <p:cNvSpPr>
            <a:spLocks noChangeShapeType="1"/>
          </p:cNvSpPr>
          <p:nvPr/>
        </p:nvSpPr>
        <p:spPr bwMode="auto">
          <a:xfrm flipH="1">
            <a:off x="1835150" y="1916113"/>
            <a:ext cx="3744913" cy="2160587"/>
          </a:xfrm>
          <a:prstGeom prst="line">
            <a:avLst/>
          </a:prstGeom>
          <a:noFill/>
          <a:ln w="22225">
            <a:solidFill>
              <a:srgbClr val="80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93" name="Line 21"/>
          <p:cNvSpPr>
            <a:spLocks noChangeShapeType="1"/>
          </p:cNvSpPr>
          <p:nvPr/>
        </p:nvSpPr>
        <p:spPr bwMode="auto">
          <a:xfrm>
            <a:off x="2771775" y="2492375"/>
            <a:ext cx="3168650" cy="1584325"/>
          </a:xfrm>
          <a:prstGeom prst="line">
            <a:avLst/>
          </a:prstGeom>
          <a:noFill/>
          <a:ln w="19050">
            <a:solidFill>
              <a:srgbClr val="80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grpSp>
        <p:nvGrpSpPr>
          <p:cNvPr id="3101" name="Group 29"/>
          <p:cNvGrpSpPr>
            <a:grpSpLocks/>
          </p:cNvGrpSpPr>
          <p:nvPr/>
        </p:nvGrpSpPr>
        <p:grpSpPr bwMode="auto">
          <a:xfrm>
            <a:off x="539750" y="4076700"/>
            <a:ext cx="8207375" cy="2114550"/>
            <a:chOff x="340" y="2568"/>
            <a:chExt cx="5170" cy="1332"/>
          </a:xfrm>
        </p:grpSpPr>
        <p:sp>
          <p:nvSpPr>
            <p:cNvPr id="3091" name="Rectangle 19"/>
            <p:cNvSpPr>
              <a:spLocks noChangeArrowheads="1"/>
            </p:cNvSpPr>
            <p:nvPr/>
          </p:nvSpPr>
          <p:spPr bwMode="auto">
            <a:xfrm>
              <a:off x="340" y="2568"/>
              <a:ext cx="502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ES" sz="4000">
                  <a:solidFill>
                    <a:srgbClr val="CC3300"/>
                  </a:solidFill>
                </a:rPr>
                <a:t>El ladrón es detenido por el policía</a:t>
              </a:r>
            </a:p>
          </p:txBody>
        </p:sp>
        <p:grpSp>
          <p:nvGrpSpPr>
            <p:cNvPr id="3100" name="Group 28"/>
            <p:cNvGrpSpPr>
              <a:grpSpLocks/>
            </p:cNvGrpSpPr>
            <p:nvPr/>
          </p:nvGrpSpPr>
          <p:grpSpPr bwMode="auto">
            <a:xfrm>
              <a:off x="385" y="3067"/>
              <a:ext cx="5125" cy="833"/>
              <a:chOff x="295" y="3067"/>
              <a:chExt cx="5125" cy="833"/>
            </a:xfrm>
          </p:grpSpPr>
          <p:sp>
            <p:nvSpPr>
              <p:cNvPr id="3086" name="Line 14"/>
              <p:cNvSpPr>
                <a:spLocks noChangeShapeType="1"/>
              </p:cNvSpPr>
              <p:nvPr/>
            </p:nvSpPr>
            <p:spPr bwMode="auto">
              <a:xfrm>
                <a:off x="295" y="3521"/>
                <a:ext cx="127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087" name="Line 15"/>
              <p:cNvSpPr>
                <a:spLocks noChangeShapeType="1"/>
              </p:cNvSpPr>
              <p:nvPr/>
            </p:nvSpPr>
            <p:spPr bwMode="auto">
              <a:xfrm>
                <a:off x="1746" y="3067"/>
                <a:ext cx="167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088" name="Line 16"/>
              <p:cNvSpPr>
                <a:spLocks noChangeShapeType="1"/>
              </p:cNvSpPr>
              <p:nvPr/>
            </p:nvSpPr>
            <p:spPr bwMode="auto">
              <a:xfrm>
                <a:off x="3606" y="3067"/>
                <a:ext cx="181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089" name="Text Box 17"/>
              <p:cNvSpPr txBox="1">
                <a:spLocks noChangeArrowheads="1"/>
              </p:cNvSpPr>
              <p:nvPr/>
            </p:nvSpPr>
            <p:spPr bwMode="auto">
              <a:xfrm>
                <a:off x="3062" y="3566"/>
                <a:ext cx="4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2400" b="1"/>
                  <a:t>SV</a:t>
                </a:r>
              </a:p>
            </p:txBody>
          </p:sp>
          <p:sp>
            <p:nvSpPr>
              <p:cNvPr id="3090" name="Line 18"/>
              <p:cNvSpPr>
                <a:spLocks noChangeShapeType="1"/>
              </p:cNvSpPr>
              <p:nvPr/>
            </p:nvSpPr>
            <p:spPr bwMode="auto">
              <a:xfrm flipV="1">
                <a:off x="1746" y="3520"/>
                <a:ext cx="367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094" name="Text Box 22"/>
              <p:cNvSpPr txBox="1">
                <a:spLocks noChangeArrowheads="1"/>
              </p:cNvSpPr>
              <p:nvPr/>
            </p:nvSpPr>
            <p:spPr bwMode="auto">
              <a:xfrm>
                <a:off x="3743" y="3067"/>
                <a:ext cx="158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2400" b="1"/>
                  <a:t>Sprep/ CAgente</a:t>
                </a:r>
              </a:p>
            </p:txBody>
          </p:sp>
          <p:sp>
            <p:nvSpPr>
              <p:cNvPr id="3095" name="Text Box 23"/>
              <p:cNvSpPr txBox="1">
                <a:spLocks noChangeArrowheads="1"/>
              </p:cNvSpPr>
              <p:nvPr/>
            </p:nvSpPr>
            <p:spPr bwMode="auto">
              <a:xfrm>
                <a:off x="2381" y="3067"/>
                <a:ext cx="31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2400" b="1"/>
                  <a:t>V</a:t>
                </a:r>
              </a:p>
            </p:txBody>
          </p:sp>
          <p:sp>
            <p:nvSpPr>
              <p:cNvPr id="3096" name="Text Box 24"/>
              <p:cNvSpPr txBox="1">
                <a:spLocks noChangeArrowheads="1"/>
              </p:cNvSpPr>
              <p:nvPr/>
            </p:nvSpPr>
            <p:spPr bwMode="auto">
              <a:xfrm>
                <a:off x="793" y="3612"/>
                <a:ext cx="4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2400" b="1"/>
                  <a:t>SN</a:t>
                </a:r>
              </a:p>
            </p:txBody>
          </p:sp>
        </p:grpSp>
      </p:grp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323850" y="333375"/>
            <a:ext cx="273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000066"/>
                </a:solidFill>
              </a:rPr>
              <a:t>ORACIÓN ACTIVA</a:t>
            </a:r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323850" y="3357563"/>
            <a:ext cx="2736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000066"/>
                </a:solidFill>
              </a:rPr>
              <a:t>ORACIÓN PASIVA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" grpId="0" animBg="1"/>
      <p:bldP spid="3093" grpId="0" animBg="1"/>
      <p:bldP spid="309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620713"/>
            <a:ext cx="7772400" cy="576262"/>
          </a:xfrm>
        </p:spPr>
        <p:txBody>
          <a:bodyPr/>
          <a:lstStyle/>
          <a:p>
            <a:r>
              <a:rPr lang="es-ES" sz="3600"/>
              <a:t/>
            </a:r>
            <a:br>
              <a:rPr lang="es-ES" sz="3600"/>
            </a:br>
            <a:r>
              <a:rPr lang="es-ES" sz="3600"/>
              <a:t> </a:t>
            </a:r>
            <a:br>
              <a:rPr lang="es-ES" sz="3600"/>
            </a:br>
            <a:endParaRPr lang="es-ES" sz="3600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611188" y="3668713"/>
            <a:ext cx="79803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sz="4000">
                <a:solidFill>
                  <a:schemeClr val="tx2"/>
                </a:solidFill>
              </a:rPr>
              <a:t>El ladrón </a:t>
            </a:r>
            <a:r>
              <a:rPr lang="es-ES" sz="4000">
                <a:solidFill>
                  <a:srgbClr val="CC3300"/>
                </a:solidFill>
              </a:rPr>
              <a:t>es detenido</a:t>
            </a:r>
            <a:r>
              <a:rPr lang="es-ES" sz="4000">
                <a:solidFill>
                  <a:schemeClr val="tx2"/>
                </a:solidFill>
              </a:rPr>
              <a:t> por el policía</a:t>
            </a:r>
            <a:endParaRPr lang="es-ES" sz="4000">
              <a:solidFill>
                <a:srgbClr val="CC3300"/>
              </a:solidFill>
            </a:endParaRPr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250825" y="188913"/>
            <a:ext cx="2736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000066"/>
                </a:solidFill>
              </a:rPr>
              <a:t>ORACIÓN ACTIVA</a:t>
            </a:r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>
            <a:off x="323850" y="3278188"/>
            <a:ext cx="2736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000066"/>
                </a:solidFill>
              </a:rPr>
              <a:t>ORACIÓN PASIVA</a:t>
            </a:r>
          </a:p>
        </p:txBody>
      </p:sp>
      <p:grpSp>
        <p:nvGrpSpPr>
          <p:cNvPr id="2085" name="Group 37"/>
          <p:cNvGrpSpPr>
            <a:grpSpLocks/>
          </p:cNvGrpSpPr>
          <p:nvPr/>
        </p:nvGrpSpPr>
        <p:grpSpPr bwMode="auto">
          <a:xfrm>
            <a:off x="971550" y="620713"/>
            <a:ext cx="6769100" cy="2978150"/>
            <a:chOff x="612" y="391"/>
            <a:chExt cx="4264" cy="1876"/>
          </a:xfrm>
        </p:grpSpPr>
        <p:sp>
          <p:nvSpPr>
            <p:cNvPr id="2055" name="Text Box 7"/>
            <p:cNvSpPr txBox="1">
              <a:spLocks noChangeArrowheads="1"/>
            </p:cNvSpPr>
            <p:nvPr/>
          </p:nvSpPr>
          <p:spPr bwMode="auto">
            <a:xfrm>
              <a:off x="1247" y="1661"/>
              <a:ext cx="4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2400" b="1"/>
                <a:t>SN</a:t>
              </a:r>
            </a:p>
          </p:txBody>
        </p:sp>
        <p:sp>
          <p:nvSpPr>
            <p:cNvPr id="2058" name="Text Box 10"/>
            <p:cNvSpPr txBox="1">
              <a:spLocks noChangeArrowheads="1"/>
            </p:cNvSpPr>
            <p:nvPr/>
          </p:nvSpPr>
          <p:spPr bwMode="auto">
            <a:xfrm>
              <a:off x="2653" y="1616"/>
              <a:ext cx="31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2400" b="1"/>
                <a:t>V</a:t>
              </a:r>
            </a:p>
          </p:txBody>
        </p:sp>
        <p:sp>
          <p:nvSpPr>
            <p:cNvPr id="2059" name="Text Box 11"/>
            <p:cNvSpPr txBox="1">
              <a:spLocks noChangeArrowheads="1"/>
            </p:cNvSpPr>
            <p:nvPr/>
          </p:nvSpPr>
          <p:spPr bwMode="auto">
            <a:xfrm>
              <a:off x="3696" y="1661"/>
              <a:ext cx="113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2400" b="1"/>
                <a:t>Sprep/ CD</a:t>
              </a:r>
            </a:p>
          </p:txBody>
        </p:sp>
        <p:sp>
          <p:nvSpPr>
            <p:cNvPr id="2052" name="Line 4"/>
            <p:cNvSpPr>
              <a:spLocks noChangeShapeType="1"/>
            </p:cNvSpPr>
            <p:nvPr/>
          </p:nvSpPr>
          <p:spPr bwMode="auto">
            <a:xfrm>
              <a:off x="612" y="1616"/>
              <a:ext cx="167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053" name="Line 5"/>
            <p:cNvSpPr>
              <a:spLocks noChangeShapeType="1"/>
            </p:cNvSpPr>
            <p:nvPr/>
          </p:nvSpPr>
          <p:spPr bwMode="auto">
            <a:xfrm>
              <a:off x="2381" y="1616"/>
              <a:ext cx="99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054" name="Line 6"/>
            <p:cNvSpPr>
              <a:spLocks noChangeShapeType="1"/>
            </p:cNvSpPr>
            <p:nvPr/>
          </p:nvSpPr>
          <p:spPr bwMode="auto">
            <a:xfrm>
              <a:off x="3515" y="1616"/>
              <a:ext cx="13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056" name="Text Box 8"/>
            <p:cNvSpPr txBox="1">
              <a:spLocks noChangeArrowheads="1"/>
            </p:cNvSpPr>
            <p:nvPr/>
          </p:nvSpPr>
          <p:spPr bwMode="auto">
            <a:xfrm>
              <a:off x="3107" y="1979"/>
              <a:ext cx="4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2400" b="1"/>
                <a:t>SV</a:t>
              </a:r>
            </a:p>
          </p:txBody>
        </p:sp>
        <p:sp>
          <p:nvSpPr>
            <p:cNvPr id="2057" name="Line 9"/>
            <p:cNvSpPr>
              <a:spLocks noChangeShapeType="1"/>
            </p:cNvSpPr>
            <p:nvPr/>
          </p:nvSpPr>
          <p:spPr bwMode="auto">
            <a:xfrm>
              <a:off x="2336" y="1933"/>
              <a:ext cx="25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grpSp>
          <p:nvGrpSpPr>
            <p:cNvPr id="2084" name="Group 36"/>
            <p:cNvGrpSpPr>
              <a:grpSpLocks/>
            </p:cNvGrpSpPr>
            <p:nvPr/>
          </p:nvGrpSpPr>
          <p:grpSpPr bwMode="auto">
            <a:xfrm>
              <a:off x="2109" y="391"/>
              <a:ext cx="1633" cy="1175"/>
              <a:chOff x="2109" y="391"/>
              <a:chExt cx="1633" cy="1175"/>
            </a:xfrm>
          </p:grpSpPr>
          <p:sp>
            <p:nvSpPr>
              <p:cNvPr id="2060" name="AutoShape 12"/>
              <p:cNvSpPr>
                <a:spLocks/>
              </p:cNvSpPr>
              <p:nvPr/>
            </p:nvSpPr>
            <p:spPr bwMode="auto">
              <a:xfrm>
                <a:off x="2109" y="391"/>
                <a:ext cx="453" cy="1134"/>
              </a:xfrm>
              <a:prstGeom prst="leftBrace">
                <a:avLst>
                  <a:gd name="adj1" fmla="val 20861"/>
                  <a:gd name="adj2" fmla="val 51148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2079" name="Text Box 31"/>
              <p:cNvSpPr txBox="1">
                <a:spLocks noChangeArrowheads="1"/>
              </p:cNvSpPr>
              <p:nvPr/>
            </p:nvSpPr>
            <p:spPr bwMode="auto">
              <a:xfrm>
                <a:off x="2381" y="1162"/>
                <a:ext cx="1361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3600">
                    <a:solidFill>
                      <a:schemeClr val="tx2"/>
                    </a:solidFill>
                  </a:rPr>
                  <a:t>detendrá</a:t>
                </a:r>
              </a:p>
            </p:txBody>
          </p:sp>
        </p:grpSp>
      </p:grpSp>
      <p:sp>
        <p:nvSpPr>
          <p:cNvPr id="2080" name="Text Box 32"/>
          <p:cNvSpPr txBox="1">
            <a:spLocks noChangeArrowheads="1"/>
          </p:cNvSpPr>
          <p:nvPr/>
        </p:nvSpPr>
        <p:spPr bwMode="auto">
          <a:xfrm>
            <a:off x="3851275" y="1274763"/>
            <a:ext cx="21605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3600">
                <a:solidFill>
                  <a:schemeClr val="tx2"/>
                </a:solidFill>
              </a:rPr>
              <a:t>detuvo</a:t>
            </a:r>
          </a:p>
        </p:txBody>
      </p:sp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1619250" y="692150"/>
            <a:ext cx="67675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3600">
                <a:solidFill>
                  <a:schemeClr val="tx2"/>
                </a:solidFill>
              </a:rPr>
              <a:t>El policía   detiene al ladrón</a:t>
            </a:r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2700338" y="4227513"/>
            <a:ext cx="28813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sz="3600">
                <a:solidFill>
                  <a:srgbClr val="CC3300"/>
                </a:solidFill>
              </a:rPr>
              <a:t>fue detenido</a:t>
            </a:r>
            <a:endParaRPr lang="es-ES" sz="3600"/>
          </a:p>
        </p:txBody>
      </p:sp>
      <p:grpSp>
        <p:nvGrpSpPr>
          <p:cNvPr id="2086" name="Group 38"/>
          <p:cNvGrpSpPr>
            <a:grpSpLocks/>
          </p:cNvGrpSpPr>
          <p:nvPr/>
        </p:nvGrpSpPr>
        <p:grpSpPr bwMode="auto">
          <a:xfrm>
            <a:off x="468313" y="4797425"/>
            <a:ext cx="8064500" cy="1944688"/>
            <a:chOff x="385" y="3022"/>
            <a:chExt cx="5080" cy="1225"/>
          </a:xfrm>
        </p:grpSpPr>
        <p:sp>
          <p:nvSpPr>
            <p:cNvPr id="2064" name="Line 16"/>
            <p:cNvSpPr>
              <a:spLocks noChangeShapeType="1"/>
            </p:cNvSpPr>
            <p:nvPr/>
          </p:nvSpPr>
          <p:spPr bwMode="auto">
            <a:xfrm>
              <a:off x="385" y="3612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065" name="Line 17"/>
            <p:cNvSpPr>
              <a:spLocks noChangeShapeType="1"/>
            </p:cNvSpPr>
            <p:nvPr/>
          </p:nvSpPr>
          <p:spPr bwMode="auto">
            <a:xfrm>
              <a:off x="1791" y="3612"/>
              <a:ext cx="167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066" name="Line 18"/>
            <p:cNvSpPr>
              <a:spLocks noChangeShapeType="1"/>
            </p:cNvSpPr>
            <p:nvPr/>
          </p:nvSpPr>
          <p:spPr bwMode="auto">
            <a:xfrm>
              <a:off x="3606" y="3612"/>
              <a:ext cx="18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067" name="Text Box 19"/>
            <p:cNvSpPr txBox="1">
              <a:spLocks noChangeArrowheads="1"/>
            </p:cNvSpPr>
            <p:nvPr/>
          </p:nvSpPr>
          <p:spPr bwMode="auto">
            <a:xfrm>
              <a:off x="3107" y="3959"/>
              <a:ext cx="4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2400" b="1"/>
                <a:t>SV</a:t>
              </a:r>
            </a:p>
          </p:txBody>
        </p:sp>
        <p:sp>
          <p:nvSpPr>
            <p:cNvPr id="2068" name="Line 20"/>
            <p:cNvSpPr>
              <a:spLocks noChangeShapeType="1"/>
            </p:cNvSpPr>
            <p:nvPr/>
          </p:nvSpPr>
          <p:spPr bwMode="auto">
            <a:xfrm flipV="1">
              <a:off x="1791" y="3884"/>
              <a:ext cx="367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074" name="Text Box 26"/>
            <p:cNvSpPr txBox="1">
              <a:spLocks noChangeArrowheads="1"/>
            </p:cNvSpPr>
            <p:nvPr/>
          </p:nvSpPr>
          <p:spPr bwMode="auto">
            <a:xfrm>
              <a:off x="3788" y="3596"/>
              <a:ext cx="158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2400" b="1"/>
                <a:t>Sprep/ CAgente</a:t>
              </a:r>
            </a:p>
          </p:txBody>
        </p:sp>
        <p:sp>
          <p:nvSpPr>
            <p:cNvPr id="2075" name="Text Box 27"/>
            <p:cNvSpPr txBox="1">
              <a:spLocks noChangeArrowheads="1"/>
            </p:cNvSpPr>
            <p:nvPr/>
          </p:nvSpPr>
          <p:spPr bwMode="auto">
            <a:xfrm>
              <a:off x="2426" y="3596"/>
              <a:ext cx="31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2400" b="1"/>
                <a:t>V</a:t>
              </a:r>
            </a:p>
          </p:txBody>
        </p:sp>
        <p:sp>
          <p:nvSpPr>
            <p:cNvPr id="2076" name="Text Box 28"/>
            <p:cNvSpPr txBox="1">
              <a:spLocks noChangeArrowheads="1"/>
            </p:cNvSpPr>
            <p:nvPr/>
          </p:nvSpPr>
          <p:spPr bwMode="auto">
            <a:xfrm>
              <a:off x="839" y="3913"/>
              <a:ext cx="4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2400" b="1"/>
                <a:t>SN</a:t>
              </a:r>
            </a:p>
          </p:txBody>
        </p:sp>
        <p:sp>
          <p:nvSpPr>
            <p:cNvPr id="2083" name="Text Box 35"/>
            <p:cNvSpPr txBox="1">
              <a:spLocks noChangeArrowheads="1"/>
            </p:cNvSpPr>
            <p:nvPr/>
          </p:nvSpPr>
          <p:spPr bwMode="auto">
            <a:xfrm>
              <a:off x="1791" y="3022"/>
              <a:ext cx="208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3600">
                  <a:solidFill>
                    <a:srgbClr val="CC3300"/>
                  </a:solidFill>
                </a:rPr>
                <a:t>será detenido</a:t>
              </a:r>
              <a:endParaRPr lang="es-ES" sz="36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1" grpId="0"/>
      <p:bldP spid="2080" grpId="0"/>
      <p:bldP spid="2081" grpId="1"/>
      <p:bldP spid="208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620713"/>
            <a:ext cx="7772400" cy="576262"/>
          </a:xfrm>
        </p:spPr>
        <p:txBody>
          <a:bodyPr/>
          <a:lstStyle/>
          <a:p>
            <a:r>
              <a:rPr lang="es-ES" sz="3600"/>
              <a:t/>
            </a:r>
            <a:br>
              <a:rPr lang="es-ES" sz="3600"/>
            </a:br>
            <a:r>
              <a:rPr lang="es-ES" sz="3600"/>
              <a:t> </a:t>
            </a:r>
            <a:br>
              <a:rPr lang="es-ES" sz="3600"/>
            </a:br>
            <a:endParaRPr lang="es-ES" sz="3600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23850" y="3668713"/>
            <a:ext cx="882015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sz="3800">
                <a:solidFill>
                  <a:schemeClr val="tx2"/>
                </a:solidFill>
              </a:rPr>
              <a:t>El ladrón </a:t>
            </a:r>
            <a:r>
              <a:rPr lang="es-ES" sz="3800">
                <a:solidFill>
                  <a:srgbClr val="CC3300"/>
                </a:solidFill>
              </a:rPr>
              <a:t>ha </a:t>
            </a:r>
            <a:r>
              <a:rPr lang="es-ES" sz="3800">
                <a:solidFill>
                  <a:srgbClr val="000066"/>
                </a:solidFill>
              </a:rPr>
              <a:t>sido</a:t>
            </a:r>
            <a:r>
              <a:rPr lang="es-ES" sz="3800">
                <a:solidFill>
                  <a:srgbClr val="CC3300"/>
                </a:solidFill>
              </a:rPr>
              <a:t> detenido</a:t>
            </a:r>
            <a:r>
              <a:rPr lang="es-ES" sz="3800">
                <a:solidFill>
                  <a:schemeClr val="tx2"/>
                </a:solidFill>
              </a:rPr>
              <a:t> por el policía</a:t>
            </a:r>
            <a:endParaRPr lang="es-ES" sz="3800">
              <a:solidFill>
                <a:srgbClr val="CC3300"/>
              </a:solidFill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50825" y="188913"/>
            <a:ext cx="2736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000066"/>
                </a:solidFill>
              </a:rPr>
              <a:t>ORACIÓN ACTIVA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23850" y="3278188"/>
            <a:ext cx="2736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000066"/>
                </a:solidFill>
              </a:rPr>
              <a:t>ORACIÓN PASIVA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3851275" y="1274763"/>
            <a:ext cx="3457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3600">
                <a:solidFill>
                  <a:schemeClr val="tx2"/>
                </a:solidFill>
              </a:rPr>
              <a:t>hubo detenido</a:t>
            </a: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1619250" y="692150"/>
            <a:ext cx="71294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3600">
                <a:solidFill>
                  <a:schemeClr val="tx2"/>
                </a:solidFill>
              </a:rPr>
              <a:t>El policía   ha detenido  al ladrón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2339975" y="4227513"/>
            <a:ext cx="50403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sz="3600">
                <a:solidFill>
                  <a:srgbClr val="CC3300"/>
                </a:solidFill>
              </a:rPr>
              <a:t>hubo </a:t>
            </a:r>
            <a:r>
              <a:rPr lang="es-ES" sz="3600">
                <a:solidFill>
                  <a:srgbClr val="000066"/>
                </a:solidFill>
              </a:rPr>
              <a:t>sido</a:t>
            </a:r>
            <a:r>
              <a:rPr lang="es-ES" sz="3600">
                <a:solidFill>
                  <a:srgbClr val="CC3300"/>
                </a:solidFill>
              </a:rPr>
              <a:t> detenido</a:t>
            </a:r>
            <a:endParaRPr lang="es-ES" sz="3600"/>
          </a:p>
        </p:txBody>
      </p:sp>
      <p:grpSp>
        <p:nvGrpSpPr>
          <p:cNvPr id="5152" name="Group 32"/>
          <p:cNvGrpSpPr>
            <a:grpSpLocks/>
          </p:cNvGrpSpPr>
          <p:nvPr/>
        </p:nvGrpSpPr>
        <p:grpSpPr bwMode="auto">
          <a:xfrm>
            <a:off x="468313" y="4797425"/>
            <a:ext cx="8064500" cy="1944688"/>
            <a:chOff x="295" y="3022"/>
            <a:chExt cx="5080" cy="1225"/>
          </a:xfrm>
        </p:grpSpPr>
        <p:sp>
          <p:nvSpPr>
            <p:cNvPr id="5142" name="Line 22"/>
            <p:cNvSpPr>
              <a:spLocks noChangeShapeType="1"/>
            </p:cNvSpPr>
            <p:nvPr/>
          </p:nvSpPr>
          <p:spPr bwMode="auto">
            <a:xfrm>
              <a:off x="295" y="3612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143" name="Line 23"/>
            <p:cNvSpPr>
              <a:spLocks noChangeShapeType="1"/>
            </p:cNvSpPr>
            <p:nvPr/>
          </p:nvSpPr>
          <p:spPr bwMode="auto">
            <a:xfrm>
              <a:off x="1701" y="3612"/>
              <a:ext cx="167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144" name="Line 24"/>
            <p:cNvSpPr>
              <a:spLocks noChangeShapeType="1"/>
            </p:cNvSpPr>
            <p:nvPr/>
          </p:nvSpPr>
          <p:spPr bwMode="auto">
            <a:xfrm>
              <a:off x="3516" y="3612"/>
              <a:ext cx="18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145" name="Text Box 25"/>
            <p:cNvSpPr txBox="1">
              <a:spLocks noChangeArrowheads="1"/>
            </p:cNvSpPr>
            <p:nvPr/>
          </p:nvSpPr>
          <p:spPr bwMode="auto">
            <a:xfrm>
              <a:off x="3017" y="3959"/>
              <a:ext cx="4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2400" b="1"/>
                <a:t>SV</a:t>
              </a:r>
            </a:p>
          </p:txBody>
        </p:sp>
        <p:sp>
          <p:nvSpPr>
            <p:cNvPr id="5146" name="Line 26"/>
            <p:cNvSpPr>
              <a:spLocks noChangeShapeType="1"/>
            </p:cNvSpPr>
            <p:nvPr/>
          </p:nvSpPr>
          <p:spPr bwMode="auto">
            <a:xfrm flipV="1">
              <a:off x="1701" y="3884"/>
              <a:ext cx="367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147" name="Text Box 27"/>
            <p:cNvSpPr txBox="1">
              <a:spLocks noChangeArrowheads="1"/>
            </p:cNvSpPr>
            <p:nvPr/>
          </p:nvSpPr>
          <p:spPr bwMode="auto">
            <a:xfrm>
              <a:off x="3698" y="3596"/>
              <a:ext cx="158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2400" b="1"/>
                <a:t>Sprep/ CAgente</a:t>
              </a:r>
            </a:p>
          </p:txBody>
        </p:sp>
        <p:sp>
          <p:nvSpPr>
            <p:cNvPr id="5148" name="Text Box 28"/>
            <p:cNvSpPr txBox="1">
              <a:spLocks noChangeArrowheads="1"/>
            </p:cNvSpPr>
            <p:nvPr/>
          </p:nvSpPr>
          <p:spPr bwMode="auto">
            <a:xfrm>
              <a:off x="2336" y="3596"/>
              <a:ext cx="31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2400" b="1"/>
                <a:t>V</a:t>
              </a:r>
            </a:p>
          </p:txBody>
        </p:sp>
        <p:sp>
          <p:nvSpPr>
            <p:cNvPr id="5149" name="Text Box 29"/>
            <p:cNvSpPr txBox="1">
              <a:spLocks noChangeArrowheads="1"/>
            </p:cNvSpPr>
            <p:nvPr/>
          </p:nvSpPr>
          <p:spPr bwMode="auto">
            <a:xfrm>
              <a:off x="749" y="3913"/>
              <a:ext cx="4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2400" b="1"/>
                <a:t>SN</a:t>
              </a:r>
            </a:p>
          </p:txBody>
        </p:sp>
        <p:sp>
          <p:nvSpPr>
            <p:cNvPr id="5150" name="Text Box 30"/>
            <p:cNvSpPr txBox="1">
              <a:spLocks noChangeArrowheads="1"/>
            </p:cNvSpPr>
            <p:nvPr/>
          </p:nvSpPr>
          <p:spPr bwMode="auto">
            <a:xfrm>
              <a:off x="1474" y="3022"/>
              <a:ext cx="2949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3600">
                  <a:solidFill>
                    <a:srgbClr val="CC3300"/>
                  </a:solidFill>
                </a:rPr>
                <a:t>habrá </a:t>
              </a:r>
              <a:r>
                <a:rPr lang="es-ES" sz="3600">
                  <a:solidFill>
                    <a:srgbClr val="000066"/>
                  </a:solidFill>
                </a:rPr>
                <a:t>sido</a:t>
              </a:r>
              <a:r>
                <a:rPr lang="es-ES" sz="3600">
                  <a:solidFill>
                    <a:srgbClr val="CC3300"/>
                  </a:solidFill>
                </a:rPr>
                <a:t> detenido</a:t>
              </a:r>
              <a:endParaRPr lang="es-ES" sz="3600"/>
            </a:p>
          </p:txBody>
        </p:sp>
      </p:grpSp>
      <p:grpSp>
        <p:nvGrpSpPr>
          <p:cNvPr id="5158" name="Group 38"/>
          <p:cNvGrpSpPr>
            <a:grpSpLocks/>
          </p:cNvGrpSpPr>
          <p:nvPr/>
        </p:nvGrpSpPr>
        <p:grpSpPr bwMode="auto">
          <a:xfrm>
            <a:off x="898525" y="1773238"/>
            <a:ext cx="7778750" cy="1754187"/>
            <a:chOff x="566" y="1117"/>
            <a:chExt cx="4900" cy="1105"/>
          </a:xfrm>
        </p:grpSpPr>
        <p:sp>
          <p:nvSpPr>
            <p:cNvPr id="5128" name="Text Box 8"/>
            <p:cNvSpPr txBox="1">
              <a:spLocks noChangeArrowheads="1"/>
            </p:cNvSpPr>
            <p:nvPr/>
          </p:nvSpPr>
          <p:spPr bwMode="auto">
            <a:xfrm>
              <a:off x="2607" y="1571"/>
              <a:ext cx="31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2400" b="1"/>
                <a:t>V</a:t>
              </a:r>
            </a:p>
          </p:txBody>
        </p:sp>
        <p:grpSp>
          <p:nvGrpSpPr>
            <p:cNvPr id="5157" name="Group 37"/>
            <p:cNvGrpSpPr>
              <a:grpSpLocks/>
            </p:cNvGrpSpPr>
            <p:nvPr/>
          </p:nvGrpSpPr>
          <p:grpSpPr bwMode="auto">
            <a:xfrm>
              <a:off x="566" y="1117"/>
              <a:ext cx="4900" cy="1105"/>
              <a:chOff x="566" y="1117"/>
              <a:chExt cx="4900" cy="1105"/>
            </a:xfrm>
          </p:grpSpPr>
          <p:sp>
            <p:nvSpPr>
              <p:cNvPr id="5127" name="Text Box 7"/>
              <p:cNvSpPr txBox="1">
                <a:spLocks noChangeArrowheads="1"/>
              </p:cNvSpPr>
              <p:nvPr/>
            </p:nvSpPr>
            <p:spPr bwMode="auto">
              <a:xfrm>
                <a:off x="1201" y="1616"/>
                <a:ext cx="4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2400" b="1"/>
                  <a:t>SN</a:t>
                </a:r>
              </a:p>
            </p:txBody>
          </p:sp>
          <p:sp>
            <p:nvSpPr>
              <p:cNvPr id="5129" name="Text Box 9"/>
              <p:cNvSpPr txBox="1">
                <a:spLocks noChangeArrowheads="1"/>
              </p:cNvSpPr>
              <p:nvPr/>
            </p:nvSpPr>
            <p:spPr bwMode="auto">
              <a:xfrm>
                <a:off x="4241" y="1616"/>
                <a:ext cx="113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2400" b="1"/>
                  <a:t>Sprep/ CD</a:t>
                </a:r>
              </a:p>
            </p:txBody>
          </p:sp>
          <p:sp>
            <p:nvSpPr>
              <p:cNvPr id="5130" name="Line 10"/>
              <p:cNvSpPr>
                <a:spLocks noChangeShapeType="1"/>
              </p:cNvSpPr>
              <p:nvPr/>
            </p:nvSpPr>
            <p:spPr bwMode="auto">
              <a:xfrm>
                <a:off x="566" y="1571"/>
                <a:ext cx="167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33" name="Text Box 13"/>
              <p:cNvSpPr txBox="1">
                <a:spLocks noChangeArrowheads="1"/>
              </p:cNvSpPr>
              <p:nvPr/>
            </p:nvSpPr>
            <p:spPr bwMode="auto">
              <a:xfrm>
                <a:off x="3561" y="1934"/>
                <a:ext cx="4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2400" b="1"/>
                  <a:t>SV</a:t>
                </a:r>
              </a:p>
            </p:txBody>
          </p:sp>
          <p:sp>
            <p:nvSpPr>
              <p:cNvPr id="5134" name="Line 14"/>
              <p:cNvSpPr>
                <a:spLocks noChangeShapeType="1"/>
              </p:cNvSpPr>
              <p:nvPr/>
            </p:nvSpPr>
            <p:spPr bwMode="auto">
              <a:xfrm>
                <a:off x="2290" y="1888"/>
                <a:ext cx="31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53" name="Line 33"/>
              <p:cNvSpPr>
                <a:spLocks noChangeShapeType="1"/>
              </p:cNvSpPr>
              <p:nvPr/>
            </p:nvSpPr>
            <p:spPr bwMode="auto">
              <a:xfrm>
                <a:off x="4241" y="1570"/>
                <a:ext cx="122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54" name="Text Box 34"/>
              <p:cNvSpPr txBox="1">
                <a:spLocks noChangeArrowheads="1"/>
              </p:cNvSpPr>
              <p:nvPr/>
            </p:nvSpPr>
            <p:spPr bwMode="auto">
              <a:xfrm>
                <a:off x="2427" y="1117"/>
                <a:ext cx="2313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3600">
                    <a:solidFill>
                      <a:schemeClr val="tx2"/>
                    </a:solidFill>
                  </a:rPr>
                  <a:t>habrá detenido</a:t>
                </a:r>
              </a:p>
            </p:txBody>
          </p:sp>
          <p:sp>
            <p:nvSpPr>
              <p:cNvPr id="5156" name="Line 36"/>
              <p:cNvSpPr>
                <a:spLocks noChangeShapeType="1"/>
              </p:cNvSpPr>
              <p:nvPr/>
            </p:nvSpPr>
            <p:spPr bwMode="auto">
              <a:xfrm>
                <a:off x="2426" y="1570"/>
                <a:ext cx="15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38" grpId="0"/>
      <p:bldP spid="5139" grpId="0"/>
      <p:bldP spid="5140" grpId="0"/>
    </p:bldLst>
  </p:timing>
</p:sld>
</file>

<file path=ppt/theme/theme1.xml><?xml version="1.0" encoding="utf-8"?>
<a:theme xmlns:a="http://schemas.openxmlformats.org/drawingml/2006/main" name="pasiva (1)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pasiva (1)</Template>
  <TotalTime>0</TotalTime>
  <Words>108</Words>
  <Application>Microsoft Office PowerPoint</Application>
  <PresentationFormat>Presentación en pantalla (4:3)</PresentationFormat>
  <Paragraphs>49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6" baseType="lpstr">
      <vt:lpstr>Arial</vt:lpstr>
      <vt:lpstr>pasiva (1)</vt:lpstr>
      <vt:lpstr>Diapositiva 1</vt:lpstr>
      <vt:lpstr>El policía detiene al ladrón</vt:lpstr>
      <vt:lpstr>   </vt:lpstr>
      <vt:lpstr> 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User</cp:lastModifiedBy>
  <cp:revision>2</cp:revision>
  <dcterms:created xsi:type="dcterms:W3CDTF">2011-08-08T02:35:35Z</dcterms:created>
  <dcterms:modified xsi:type="dcterms:W3CDTF">2011-08-08T02:36:05Z</dcterms:modified>
</cp:coreProperties>
</file>